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  <p:sldId id="27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471EA-A9E6-0040-AE93-5591BAF52231}" v="2" dt="2023-12-12T16:21:32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9"/>
    <p:restoredTop sz="96327"/>
  </p:normalViewPr>
  <p:slideViewPr>
    <p:cSldViewPr snapToGrid="0">
      <p:cViewPr varScale="1">
        <p:scale>
          <a:sx n="121" d="100"/>
          <a:sy n="121" d="100"/>
        </p:scale>
        <p:origin x="168" y="3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32637B58-87C1-446D-BDA9-B06F4BCF778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1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9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637B58-87C1-446D-BDA9-B06F4BCF778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0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4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1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0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93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8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4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4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12/13/23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6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Yakshita1802/Cashback-Calculator-Mobile-App/blob/main/components/CardDetails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Yakshita1802/Cashback-Calculator-Mobile-App/blob/main/components/Category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Yakshita1802/Cashback-Calculator-Mobile-App/blob/main/components/RewardsCalculation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Yakshita1802/Cashback-Calculator-Mobile-App/blob/main/firebaseConfig.j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onsole.firebase.google.com/u/0/project/cashbackapp-639c6/database/cashbackapp-639c6-default-rtdb/dat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nsole.firebase.google.com/u/0/project/cashbackapp-639c6/firestore/data/~2Fusers~2Fh2RoRB2QahTinsRjqKbgHkJxNhy2~2FWallet~2FCaed1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7uUIdR5lxI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Yakshita1802/Cashback-Calculator-Mobile-App/blob/main/components/Signup.j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Yakshita1802/Cashback-Calculator-Mobile-App/blob/main/components/Wallet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Yakshita1802/Cashback-Calculator-Mobile-App/blob/main/components/CardIssuerSelector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Yakshita1802/Cashback-Calculator-Mobile-App/blob/main/components/AddCard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35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7" name="Rectangle 37">
            <a:extLst>
              <a:ext uri="{FF2B5EF4-FFF2-40B4-BE49-F238E27FC236}">
                <a16:creationId xmlns:a16="http://schemas.microsoft.com/office/drawing/2014/main" id="{B4F6DD5F-8937-4B3E-911F-EB7A7D399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9">
            <a:extLst>
              <a:ext uri="{FF2B5EF4-FFF2-40B4-BE49-F238E27FC236}">
                <a16:creationId xmlns:a16="http://schemas.microsoft.com/office/drawing/2014/main" id="{BA11144A-98D8-4F6D-AEFF-CFBAC766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1">
            <a:extLst>
              <a:ext uri="{FF2B5EF4-FFF2-40B4-BE49-F238E27FC236}">
                <a16:creationId xmlns:a16="http://schemas.microsoft.com/office/drawing/2014/main" id="{EA62355F-6041-49B6-9ADE-ADA617C2A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1741" y="3249454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3">
            <a:extLst>
              <a:ext uri="{FF2B5EF4-FFF2-40B4-BE49-F238E27FC236}">
                <a16:creationId xmlns:a16="http://schemas.microsoft.com/office/drawing/2014/main" id="{FA36BA93-6E64-4A0E-B2C4-34541F175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83790" y="3249455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ECEA0-E1AC-B9DE-19FB-5664C3581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685801"/>
            <a:ext cx="3346173" cy="43148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Algerian" pitchFamily="82" charset="77"/>
              </a:rPr>
              <a:t>Cashback Calculator App</a:t>
            </a:r>
            <a:endParaRPr lang="en-US" sz="4000" dirty="0">
              <a:solidFill>
                <a:srgbClr val="FFFFFF"/>
              </a:solidFill>
              <a:latin typeface="Algerian" pitchFamily="82" charset="77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EC32FF1-0E18-F02E-E318-D82565BA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49" y="1328091"/>
            <a:ext cx="6648449" cy="124019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B23E8F-FC4E-01E7-13BF-594E19DD8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5375" y="3642663"/>
            <a:ext cx="7489093" cy="25342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spc="-105" dirty="0">
                <a:latin typeface="Arial" panose="020B0604020202020204" pitchFamily="34" charset="0"/>
                <a:cs typeface="Arial" panose="020B0604020202020204" pitchFamily="34" charset="0"/>
              </a:rPr>
              <a:t>CS 641: Mobile Web Content Development – Fall 2023 71435</a:t>
            </a:r>
          </a:p>
          <a:p>
            <a:pPr>
              <a:spcAft>
                <a:spcPts val="1200"/>
              </a:spcAft>
            </a:pPr>
            <a:r>
              <a:rPr lang="en-US" spc="-105" dirty="0">
                <a:latin typeface="Arial" panose="020B0604020202020204" pitchFamily="34" charset="0"/>
                <a:cs typeface="Arial" panose="020B0604020202020204" pitchFamily="34" charset="0"/>
              </a:rPr>
              <a:t>Group 2</a:t>
            </a:r>
          </a:p>
          <a:p>
            <a:pPr>
              <a:spcBef>
                <a:spcPts val="0"/>
              </a:spcBef>
            </a:pP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Presented:</a:t>
            </a:r>
          </a:p>
          <a:p>
            <a:pPr>
              <a:spcBef>
                <a:spcPts val="0"/>
              </a:spcBef>
            </a:pPr>
            <a:r>
              <a:rPr lang="en-US" b="0" cap="none" spc="-105" dirty="0" err="1">
                <a:latin typeface="Arial" panose="020B0604020202020204" pitchFamily="34" charset="0"/>
                <a:cs typeface="Arial" panose="020B0604020202020204" pitchFamily="34" charset="0"/>
              </a:rPr>
              <a:t>Yakshita</a:t>
            </a:r>
            <a:r>
              <a:rPr lang="en-US" b="0" cap="none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cap="none" spc="-105" dirty="0" err="1">
                <a:latin typeface="Arial" panose="020B0604020202020204" pitchFamily="34" charset="0"/>
                <a:cs typeface="Arial" panose="020B0604020202020204" pitchFamily="34" charset="0"/>
              </a:rPr>
              <a:t>Rakholiya</a:t>
            </a:r>
            <a:r>
              <a:rPr lang="en-US" b="0" cap="none" spc="-105" dirty="0">
                <a:latin typeface="Arial" panose="020B0604020202020204" pitchFamily="34" charset="0"/>
                <a:cs typeface="Arial" panose="020B0604020202020204" pitchFamily="34" charset="0"/>
              </a:rPr>
              <a:t>, Brittany Benjamin, </a:t>
            </a:r>
            <a:r>
              <a:rPr lang="en-US" b="0" cap="none" spc="-105" dirty="0" err="1">
                <a:latin typeface="Arial" panose="020B0604020202020204" pitchFamily="34" charset="0"/>
                <a:cs typeface="Arial" panose="020B0604020202020204" pitchFamily="34" charset="0"/>
              </a:rPr>
              <a:t>Bansari</a:t>
            </a:r>
            <a:r>
              <a:rPr lang="en-US" b="0" cap="none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cap="none" spc="-105" dirty="0" err="1">
                <a:latin typeface="Arial" panose="020B0604020202020204" pitchFamily="34" charset="0"/>
                <a:cs typeface="Arial" panose="020B0604020202020204" pitchFamily="34" charset="0"/>
              </a:rPr>
              <a:t>Sorathiya</a:t>
            </a:r>
            <a:r>
              <a:rPr lang="en-US" b="0" cap="none" spc="-10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cap="none" spc="-105" dirty="0" err="1">
                <a:latin typeface="Arial" panose="020B0604020202020204" pitchFamily="34" charset="0"/>
                <a:cs typeface="Arial" panose="020B0604020202020204" pitchFamily="34" charset="0"/>
              </a:rPr>
              <a:t>Krushil</a:t>
            </a:r>
            <a:r>
              <a:rPr lang="en-US" b="0" cap="none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cap="none" spc="-105" dirty="0" err="1">
                <a:latin typeface="Arial" panose="020B0604020202020204" pitchFamily="34" charset="0"/>
                <a:cs typeface="Arial" panose="020B0604020202020204" pitchFamily="34" charset="0"/>
              </a:rPr>
              <a:t>Sheladiya</a:t>
            </a:r>
            <a:r>
              <a:rPr lang="en-US" b="0" cap="none" spc="-105" dirty="0">
                <a:latin typeface="Arial" panose="020B0604020202020204" pitchFamily="34" charset="0"/>
                <a:cs typeface="Arial" panose="020B0604020202020204" pitchFamily="34" charset="0"/>
              </a:rPr>
              <a:t>, Filippo </a:t>
            </a:r>
            <a:r>
              <a:rPr lang="en-US" b="0" cap="none" spc="-105" dirty="0" err="1">
                <a:latin typeface="Arial" panose="020B0604020202020204" pitchFamily="34" charset="0"/>
                <a:cs typeface="Arial" panose="020B0604020202020204" pitchFamily="34" charset="0"/>
              </a:rPr>
              <a:t>Zallocco</a:t>
            </a:r>
            <a:r>
              <a:rPr lang="en-US" b="0" cap="none" spc="-105" dirty="0">
                <a:latin typeface="Arial" panose="020B0604020202020204" pitchFamily="34" charset="0"/>
                <a:cs typeface="Arial" panose="020B0604020202020204" pitchFamily="34" charset="0"/>
              </a:rPr>
              <a:t>, Ritika </a:t>
            </a:r>
            <a:r>
              <a:rPr lang="en-US" b="0" cap="none" spc="-105" dirty="0" err="1">
                <a:latin typeface="Arial" panose="020B0604020202020204" pitchFamily="34" charset="0"/>
                <a:cs typeface="Arial" panose="020B0604020202020204" pitchFamily="34" charset="0"/>
              </a:rPr>
              <a:t>Chougala</a:t>
            </a:r>
            <a:r>
              <a:rPr lang="en-US" b="0" cap="none" spc="-10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cap="none" spc="-105" dirty="0" err="1">
                <a:latin typeface="Arial" panose="020B0604020202020204" pitchFamily="34" charset="0"/>
                <a:cs typeface="Arial" panose="020B0604020202020204" pitchFamily="34" charset="0"/>
              </a:rPr>
              <a:t>Pankti</a:t>
            </a:r>
            <a:r>
              <a:rPr lang="en-US" b="0" cap="none" spc="-105" dirty="0">
                <a:latin typeface="Arial" panose="020B0604020202020204" pitchFamily="34" charset="0"/>
                <a:cs typeface="Arial" panose="020B0604020202020204" pitchFamily="34" charset="0"/>
              </a:rPr>
              <a:t> Desai, </a:t>
            </a:r>
            <a:r>
              <a:rPr lang="en-US" b="0" cap="none" spc="-105" dirty="0" err="1">
                <a:latin typeface="Arial" panose="020B0604020202020204" pitchFamily="34" charset="0"/>
                <a:cs typeface="Arial" panose="020B0604020202020204" pitchFamily="34" charset="0"/>
              </a:rPr>
              <a:t>Jinit</a:t>
            </a:r>
            <a:r>
              <a:rPr lang="en-US" b="0" cap="none" spc="-105" dirty="0">
                <a:latin typeface="Arial" panose="020B0604020202020204" pitchFamily="34" charset="0"/>
                <a:cs typeface="Arial" panose="020B0604020202020204" pitchFamily="34" charset="0"/>
              </a:rPr>
              <a:t> Desai</a:t>
            </a:r>
            <a:endParaRPr lang="en-US" spc="-10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b="1" spc="-105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4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387F-66B7-7EF6-8C30-539928B9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öhne"/>
              </a:rPr>
              <a:t>Card Details Screen</a:t>
            </a:r>
          </a:p>
        </p:txBody>
      </p:sp>
      <p:pic>
        <p:nvPicPr>
          <p:cNvPr id="5" name="Content Placeholder 4" descr="A screen 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1DA3493-F009-C476-DA4A-1D73A0B5F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041" y="1919672"/>
            <a:ext cx="4818274" cy="4124325"/>
          </a:xfr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0567F02-06F7-77AE-B511-DFBF3CCFC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305" y="0"/>
            <a:ext cx="325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9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09C4-2D9A-1878-1075-A12E59AE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öhne"/>
              </a:rPr>
              <a:t>Category Screen</a:t>
            </a:r>
          </a:p>
        </p:txBody>
      </p:sp>
      <p:pic>
        <p:nvPicPr>
          <p:cNvPr id="5" name="Content Placeholder 4" descr="A computer screen shot of a program cod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9541F0B-E035-C3FB-AEDA-101475C89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825" y="1919672"/>
            <a:ext cx="5591175" cy="4124325"/>
          </a:xfr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0B9725CB-6964-4C6A-CDD8-D26757B7D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521" y="0"/>
            <a:ext cx="325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8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69C8-B442-FBB6-207B-D900719C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öhne"/>
              </a:rPr>
              <a:t>Rewards Calculation Screen</a:t>
            </a:r>
          </a:p>
        </p:txBody>
      </p:sp>
      <p:pic>
        <p:nvPicPr>
          <p:cNvPr id="9" name="Content Placeholder 8" descr="A screen 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107A3BE-1556-9A52-2E95-86B9BCD84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299" y="1919672"/>
            <a:ext cx="6065793" cy="4124325"/>
          </a:xfrm>
        </p:spPr>
      </p:pic>
      <p:pic>
        <p:nvPicPr>
          <p:cNvPr id="4" name="Picture 3" descr="A screenshot of a calculator&#10;&#10;Description automatically generated">
            <a:extLst>
              <a:ext uri="{FF2B5EF4-FFF2-40B4-BE49-F238E27FC236}">
                <a16:creationId xmlns:a16="http://schemas.microsoft.com/office/drawing/2014/main" id="{A389965F-CE05-CCB8-FF3A-B8A222E37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719" y="0"/>
            <a:ext cx="325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34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413F-5CB6-84EA-93E3-65F27C2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öhne"/>
              </a:rPr>
              <a:t>Authentication</a:t>
            </a:r>
          </a:p>
        </p:txBody>
      </p:sp>
      <p:pic>
        <p:nvPicPr>
          <p:cNvPr id="5" name="Content Placeholder 4" descr="A screen 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C31EE99-ECDF-5A2C-0027-AA961FC3B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9416" y="1919672"/>
            <a:ext cx="4522785" cy="4124325"/>
          </a:xfrm>
        </p:spPr>
      </p:pic>
    </p:spTree>
    <p:extLst>
      <p:ext uri="{BB962C8B-B14F-4D97-AF65-F5344CB8AC3E}">
        <p14:creationId xmlns:p14="http://schemas.microsoft.com/office/powerpoint/2010/main" val="287480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A949-C201-D363-51C3-2BD1EE65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öhne"/>
              </a:rPr>
              <a:t>Realtime Database (for cards)</a:t>
            </a:r>
          </a:p>
        </p:txBody>
      </p:sp>
      <p:pic>
        <p:nvPicPr>
          <p:cNvPr id="5" name="Content Placeholder 4" descr="A screenshot of a compu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EDD4BF6-6450-0EA0-4A41-C4C91920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0770" y="1919288"/>
            <a:ext cx="4522785" cy="4124325"/>
          </a:xfrm>
        </p:spPr>
      </p:pic>
    </p:spTree>
    <p:extLst>
      <p:ext uri="{BB962C8B-B14F-4D97-AF65-F5344CB8AC3E}">
        <p14:creationId xmlns:p14="http://schemas.microsoft.com/office/powerpoint/2010/main" val="310322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9854-8967-ECF7-D569-9053B292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chemeClr val="tx1"/>
                </a:solidFill>
                <a:effectLst/>
                <a:latin typeface="Söhne"/>
              </a:rPr>
              <a:t>Firestore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 (for user data)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7B65A3E-4E71-3D4B-C097-AD1C762AD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4485" y="1919288"/>
            <a:ext cx="7055355" cy="4124325"/>
          </a:xfrm>
        </p:spPr>
      </p:pic>
    </p:spTree>
    <p:extLst>
      <p:ext uri="{BB962C8B-B14F-4D97-AF65-F5344CB8AC3E}">
        <p14:creationId xmlns:p14="http://schemas.microsoft.com/office/powerpoint/2010/main" val="122250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8090-724F-99B9-8E37-32FF4CB1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AD088-03AD-DDBB-925A-8002DDAA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Summary: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Developed an efficient cashback calculator app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Integrated Firebase for robust backend functionality</a:t>
            </a:r>
          </a:p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Lessons Learned: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Importance of secure user authentication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Real-time database benefits in app responsiveness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77901D2C-4D1D-4053-BD62-10629272A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rial view of a highway near the ocean">
            <a:extLst>
              <a:ext uri="{FF2B5EF4-FFF2-40B4-BE49-F238E27FC236}">
                <a16:creationId xmlns:a16="http://schemas.microsoft.com/office/drawing/2014/main" id="{4ECD4FB5-82F3-9B43-1105-251C7A0B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5F57F552-6ACB-4BD6-95BB-552E32337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71871" cy="6858000"/>
          </a:xfrm>
          <a:custGeom>
            <a:avLst/>
            <a:gdLst>
              <a:gd name="connsiteX0" fmla="*/ 0 w 4871871"/>
              <a:gd name="connsiteY0" fmla="*/ 0 h 6858000"/>
              <a:gd name="connsiteX1" fmla="*/ 790508 w 4871871"/>
              <a:gd name="connsiteY1" fmla="*/ 0 h 6858000"/>
              <a:gd name="connsiteX2" fmla="*/ 1263666 w 4871871"/>
              <a:gd name="connsiteY2" fmla="*/ 0 h 6858000"/>
              <a:gd name="connsiteX3" fmla="*/ 2109797 w 4871871"/>
              <a:gd name="connsiteY3" fmla="*/ 0 h 6858000"/>
              <a:gd name="connsiteX4" fmla="*/ 2109797 w 4871871"/>
              <a:gd name="connsiteY4" fmla="*/ 3626 h 6858000"/>
              <a:gd name="connsiteX5" fmla="*/ 2327760 w 4871871"/>
              <a:gd name="connsiteY5" fmla="*/ 14632 h 6858000"/>
              <a:gd name="connsiteX6" fmla="*/ 4871871 w 4871871"/>
              <a:gd name="connsiteY6" fmla="*/ 2833858 h 6858000"/>
              <a:gd name="connsiteX7" fmla="*/ 4869909 w 4871871"/>
              <a:gd name="connsiteY7" fmla="*/ 2911467 h 6858000"/>
              <a:gd name="connsiteX8" fmla="*/ 4871871 w 4871871"/>
              <a:gd name="connsiteY8" fmla="*/ 2911467 h 6858000"/>
              <a:gd name="connsiteX9" fmla="*/ 4871871 w 4871871"/>
              <a:gd name="connsiteY9" fmla="*/ 6858000 h 6858000"/>
              <a:gd name="connsiteX10" fmla="*/ 0 w 4871871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71871" h="6858000">
                <a:moveTo>
                  <a:pt x="0" y="0"/>
                </a:moveTo>
                <a:lnTo>
                  <a:pt x="790508" y="0"/>
                </a:lnTo>
                <a:lnTo>
                  <a:pt x="1263666" y="0"/>
                </a:lnTo>
                <a:lnTo>
                  <a:pt x="2109797" y="0"/>
                </a:lnTo>
                <a:lnTo>
                  <a:pt x="2109797" y="3626"/>
                </a:lnTo>
                <a:lnTo>
                  <a:pt x="2327760" y="14632"/>
                </a:lnTo>
                <a:cubicBezTo>
                  <a:pt x="3756749" y="159754"/>
                  <a:pt x="4871871" y="1366581"/>
                  <a:pt x="4871871" y="2833858"/>
                </a:cubicBezTo>
                <a:lnTo>
                  <a:pt x="4869909" y="2911467"/>
                </a:lnTo>
                <a:lnTo>
                  <a:pt x="4871871" y="2911467"/>
                </a:lnTo>
                <a:lnTo>
                  <a:pt x="48718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9E2AA552-C057-41E2-B495-5E99A675A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04" y="-1"/>
            <a:ext cx="12192000" cy="4427159"/>
          </a:xfrm>
          <a:custGeom>
            <a:avLst/>
            <a:gdLst>
              <a:gd name="connsiteX0" fmla="*/ 0 w 12192000"/>
              <a:gd name="connsiteY0" fmla="*/ 0 h 4427159"/>
              <a:gd name="connsiteX1" fmla="*/ 12192000 w 12192000"/>
              <a:gd name="connsiteY1" fmla="*/ 0 h 4427159"/>
              <a:gd name="connsiteX2" fmla="*/ 12192000 w 12192000"/>
              <a:gd name="connsiteY2" fmla="*/ 861683 h 4427159"/>
              <a:gd name="connsiteX3" fmla="*/ 11844593 w 12192000"/>
              <a:gd name="connsiteY3" fmla="*/ 861683 h 4427159"/>
              <a:gd name="connsiteX4" fmla="*/ 11844593 w 12192000"/>
              <a:gd name="connsiteY4" fmla="*/ 861680 h 4427159"/>
              <a:gd name="connsiteX5" fmla="*/ 3758325 w 12192000"/>
              <a:gd name="connsiteY5" fmla="*/ 861680 h 4427159"/>
              <a:gd name="connsiteX6" fmla="*/ 3758325 w 12192000"/>
              <a:gd name="connsiteY6" fmla="*/ 864214 h 4427159"/>
              <a:gd name="connsiteX7" fmla="*/ 3658142 w 12192000"/>
              <a:gd name="connsiteY7" fmla="*/ 861680 h 4427159"/>
              <a:gd name="connsiteX8" fmla="*/ 18887 w 12192000"/>
              <a:gd name="connsiteY8" fmla="*/ 4145798 h 4427159"/>
              <a:gd name="connsiteX9" fmla="*/ 4679 w 12192000"/>
              <a:gd name="connsiteY9" fmla="*/ 4427159 h 4427159"/>
              <a:gd name="connsiteX10" fmla="*/ 0 w 12192000"/>
              <a:gd name="connsiteY10" fmla="*/ 4427159 h 442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427159">
                <a:moveTo>
                  <a:pt x="0" y="0"/>
                </a:moveTo>
                <a:lnTo>
                  <a:pt x="12192000" y="0"/>
                </a:lnTo>
                <a:lnTo>
                  <a:pt x="12192000" y="861683"/>
                </a:lnTo>
                <a:lnTo>
                  <a:pt x="11844593" y="861683"/>
                </a:lnTo>
                <a:lnTo>
                  <a:pt x="11844593" y="861680"/>
                </a:lnTo>
                <a:lnTo>
                  <a:pt x="3758325" y="861680"/>
                </a:lnTo>
                <a:lnTo>
                  <a:pt x="3758325" y="864214"/>
                </a:lnTo>
                <a:lnTo>
                  <a:pt x="3658142" y="861680"/>
                </a:lnTo>
                <a:cubicBezTo>
                  <a:pt x="1764077" y="861680"/>
                  <a:pt x="206220" y="2301158"/>
                  <a:pt x="18887" y="4145798"/>
                </a:cubicBezTo>
                <a:lnTo>
                  <a:pt x="4679" y="4427159"/>
                </a:lnTo>
                <a:lnTo>
                  <a:pt x="0" y="442715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13905-D562-43C1-8F86-3638A9F5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1600200"/>
            <a:ext cx="3787470" cy="3416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746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E6C89-3F7D-75F7-5758-2CCA4499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öhne"/>
              </a:rPr>
              <a:t>TABLE</a:t>
            </a:r>
            <a:r>
              <a:rPr lang="en-US" sz="4000" dirty="0">
                <a:solidFill>
                  <a:schemeClr val="tx1"/>
                </a:solidFill>
                <a:latin typeface="Sunborn"/>
              </a:rPr>
              <a:t> </a:t>
            </a:r>
            <a:r>
              <a:rPr lang="en-US" b="1" dirty="0">
                <a:latin typeface="Söhne"/>
              </a:rPr>
              <a:t>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0789E-1575-EAE4-51FB-B2D0F7861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0" dirty="0">
                <a:effectLst/>
                <a:latin typeface="Söhne"/>
              </a:rPr>
              <a:t>Introduction</a:t>
            </a:r>
          </a:p>
          <a:p>
            <a:r>
              <a:rPr lang="en-US" b="1" i="0" dirty="0">
                <a:effectLst/>
                <a:latin typeface="Söhne"/>
              </a:rPr>
              <a:t>Project Overview</a:t>
            </a:r>
          </a:p>
          <a:p>
            <a:r>
              <a:rPr lang="en-US" b="1" i="0" dirty="0">
                <a:effectLst/>
                <a:latin typeface="Söhne"/>
              </a:rPr>
              <a:t>Project Architecture</a:t>
            </a:r>
          </a:p>
          <a:p>
            <a:r>
              <a:rPr lang="en-US" b="1" i="0" dirty="0">
                <a:effectLst/>
                <a:latin typeface="Söhne"/>
              </a:rPr>
              <a:t>Demo </a:t>
            </a:r>
            <a:endParaRPr lang="en-US" b="1" dirty="0">
              <a:latin typeface="Söhne"/>
            </a:endParaRPr>
          </a:p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Frontend Screens Overview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effectLst/>
                <a:latin typeface="Söhne"/>
              </a:rPr>
              <a:t>Authentication (Firebase Auth) </a:t>
            </a:r>
            <a:endParaRPr lang="en-US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en-US" b="1" i="0" dirty="0">
                <a:effectLst/>
                <a:latin typeface="Söhne"/>
              </a:rPr>
              <a:t>Backend - Firebase Realtime Database</a:t>
            </a:r>
          </a:p>
          <a:p>
            <a:pPr algn="l"/>
            <a:r>
              <a:rPr lang="en-US" b="1" i="0" dirty="0">
                <a:effectLst/>
                <a:latin typeface="Söhne"/>
              </a:rPr>
              <a:t>Backend - </a:t>
            </a:r>
            <a:r>
              <a:rPr lang="en-US" b="1" i="0" dirty="0" err="1">
                <a:effectLst/>
                <a:latin typeface="Söhne"/>
              </a:rPr>
              <a:t>Firestore</a:t>
            </a:r>
            <a:r>
              <a:rPr lang="en-US" b="1" i="0" dirty="0">
                <a:effectLst/>
                <a:latin typeface="Söhne"/>
              </a:rPr>
              <a:t> Database</a:t>
            </a:r>
            <a:endParaRPr lang="en-US" b="1" dirty="0">
              <a:latin typeface="Söhne"/>
            </a:endParaRPr>
          </a:p>
          <a:p>
            <a:pPr algn="l"/>
            <a:r>
              <a:rPr lang="en-US" b="1" i="0" dirty="0">
                <a:effectLst/>
                <a:latin typeface="Söhne"/>
              </a:rPr>
              <a:t>Conclusion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2A547-B4BB-B387-3BF2-10CE64A83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691640"/>
            <a:ext cx="9819861" cy="4347659"/>
          </a:xfrm>
        </p:spPr>
        <p:txBody>
          <a:bodyPr>
            <a:noAutofit/>
          </a:bodyPr>
          <a:lstStyle/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Project Introduction:</a:t>
            </a:r>
            <a:b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</a:b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	The Cashback Calculator App is a React Native application integrated with Firebase services, enabling users to calculate rewards based on their spending and manage card information efficiently.</a:t>
            </a:r>
          </a:p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Technologies Used:</a:t>
            </a:r>
            <a:endParaRPr lang="en-US" sz="18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React Native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Firebase</a:t>
            </a:r>
          </a:p>
          <a:p>
            <a:r>
              <a:rPr lang="en-US" sz="1800" b="1" dirty="0">
                <a:solidFill>
                  <a:schemeClr val="tx1"/>
                </a:solidFill>
                <a:latin typeface="Söhne"/>
              </a:rPr>
              <a:t>Problem Statement:</a:t>
            </a:r>
            <a:br>
              <a:rPr lang="en-US" sz="1800" dirty="0">
                <a:solidFill>
                  <a:schemeClr val="tx1"/>
                </a:solidFill>
                <a:latin typeface="Söhne"/>
              </a:rPr>
            </a:br>
            <a:r>
              <a:rPr lang="en-US" sz="1800" dirty="0">
                <a:solidFill>
                  <a:schemeClr val="tx1"/>
                </a:solidFill>
                <a:latin typeface="Söhne"/>
              </a:rPr>
              <a:t>	Users need a tool to calculate rewards based on spending and efficiently manage their card details in one place.</a:t>
            </a:r>
          </a:p>
          <a:p>
            <a:r>
              <a:rPr lang="en-US" sz="1800" b="1" dirty="0">
                <a:solidFill>
                  <a:schemeClr val="tx1"/>
                </a:solidFill>
                <a:latin typeface="Söhne"/>
              </a:rPr>
              <a:t>Objectives and Goals: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Söhne"/>
              </a:rPr>
              <a:t>Develop a user-friendly app for cashback calculation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Söhne"/>
              </a:rPr>
              <a:t>Implement secure and reliable card information storage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A640C7-833B-A3D5-B4F9-7D69C50BBC9E}"/>
              </a:ext>
            </a:extLst>
          </p:cNvPr>
          <p:cNvSpPr txBox="1">
            <a:spLocks/>
          </p:cNvSpPr>
          <p:nvPr/>
        </p:nvSpPr>
        <p:spPr>
          <a:xfrm>
            <a:off x="735496" y="212981"/>
            <a:ext cx="9914859" cy="1329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Söhne"/>
              </a:rPr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9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F9F6-8FAC-3F47-B37A-80F7B8650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6" y="212981"/>
            <a:ext cx="9914859" cy="1329004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Project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24327-AFBB-8083-F1C9-0A564BE6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96" y="1689652"/>
            <a:ext cx="10535478" cy="504907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400" b="1" i="0" dirty="0">
                <a:solidFill>
                  <a:schemeClr val="tx1"/>
                </a:solidFill>
                <a:effectLst/>
                <a:latin typeface="Söhne"/>
              </a:rPr>
              <a:t>Frontend: React Native</a:t>
            </a:r>
            <a:endParaRPr lang="en-US" sz="24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Login/Signup Screens: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Authenticate users through Firebase Authentication for secure access.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Wallet Screen: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Displays stored card information with Realtime Database integration.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Add Cards Screen: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Allows users to add new cards, linking to Realtime Database for card storage.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Card Details Screen: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Provides detailed card information, integrated with Realtime Database.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Rewards Calculation Screen: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Calculates rewards based on user inputs using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Firestore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for secure data storage.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Category Screen: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Displays and analyzes various categories related to card rewards.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Profile Screen: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Displays user information, integrated with Firebase Authentication for login/logout.</a:t>
            </a:r>
          </a:p>
          <a:p>
            <a:pPr algn="l"/>
            <a:r>
              <a:rPr lang="en-US" sz="2400" b="1" i="0" dirty="0">
                <a:solidFill>
                  <a:schemeClr val="tx1"/>
                </a:solidFill>
                <a:effectLst/>
                <a:latin typeface="Söhne"/>
              </a:rPr>
              <a:t>Backend: Firebase</a:t>
            </a:r>
            <a:endParaRPr lang="en-US" sz="24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Authentication: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Utilizes Firebase Authentication for secure user login/logout functionality.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Realtime Database (for cards):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Stores and retrieves card details in real-time for efficient card management.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i="0" dirty="0" err="1">
                <a:solidFill>
                  <a:schemeClr val="tx1"/>
                </a:solidFill>
                <a:effectLst/>
                <a:latin typeface="Söhne"/>
              </a:rPr>
              <a:t>Firestore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 (for user data):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Manages user-related data securely and facilitates scalable data querying.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61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ashback calculato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263AF07-C62B-23D0-4F43-A3E7B2764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3340" y="223866"/>
            <a:ext cx="3045320" cy="641026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E27CC9-B4F9-A17F-F193-98A52B633DC1}"/>
              </a:ext>
            </a:extLst>
          </p:cNvPr>
          <p:cNvSpPr txBox="1">
            <a:spLocks/>
          </p:cNvSpPr>
          <p:nvPr/>
        </p:nvSpPr>
        <p:spPr>
          <a:xfrm>
            <a:off x="735496" y="212981"/>
            <a:ext cx="9914859" cy="1329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Söhne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2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16CE-8B9C-F974-C75C-F78A9544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Söhne"/>
              </a:rPr>
              <a:t>Login/Signup Screens</a:t>
            </a:r>
            <a:endParaRPr lang="en-US" b="1" dirty="0">
              <a:latin typeface="Söhne"/>
            </a:endParaRPr>
          </a:p>
        </p:txBody>
      </p:sp>
      <p:pic>
        <p:nvPicPr>
          <p:cNvPr id="5" name="Content Placeholder 4" descr="A computer screen shot of a program cod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9269268-9434-FC86-4AE6-8014E7B0A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083" y="1697898"/>
            <a:ext cx="5451602" cy="4666438"/>
          </a:xfrm>
        </p:spPr>
      </p:pic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29002A71-9DEB-218B-9E94-2FBBE595F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85" y="0"/>
            <a:ext cx="3258025" cy="6858000"/>
          </a:xfrm>
          <a:prstGeom prst="rect">
            <a:avLst/>
          </a:prstGeom>
        </p:spPr>
      </p:pic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244B6F7B-1856-AECC-012C-6DE0DEE09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710" y="0"/>
            <a:ext cx="325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9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1247-5EBD-B97B-A317-D364CBE16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öhne"/>
              </a:rPr>
              <a:t>Wallet Screen</a:t>
            </a:r>
          </a:p>
        </p:txBody>
      </p:sp>
      <p:pic>
        <p:nvPicPr>
          <p:cNvPr id="5" name="Content Placeholder 4" descr="A screen 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9B82848-6271-06CE-D0A8-7C82898A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871" y="1919672"/>
            <a:ext cx="5521252" cy="4726057"/>
          </a:xfrm>
        </p:spPr>
      </p:pic>
      <p:pic>
        <p:nvPicPr>
          <p:cNvPr id="4" name="Picture 3" descr="A screenshot of a credit card&#10;&#10;Description automatically generated">
            <a:extLst>
              <a:ext uri="{FF2B5EF4-FFF2-40B4-BE49-F238E27FC236}">
                <a16:creationId xmlns:a16="http://schemas.microsoft.com/office/drawing/2014/main" id="{343C9054-743C-FB57-4E40-D1616793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75" y="0"/>
            <a:ext cx="325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3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1F81-6914-E5E7-1903-1997537A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Issuer </a:t>
            </a:r>
            <a:r>
              <a:rPr lang="en-US" b="1" dirty="0">
                <a:latin typeface="Söhne"/>
              </a:rPr>
              <a:t>Screen</a:t>
            </a:r>
            <a:endParaRPr lang="en-US" dirty="0"/>
          </a:p>
        </p:txBody>
      </p:sp>
      <p:pic>
        <p:nvPicPr>
          <p:cNvPr id="7" name="Picture 6" descr="A computer screen shot of a program cod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D3DDC9-18C3-0F5D-1C41-9C668B99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" y="1657350"/>
            <a:ext cx="5707044" cy="4934946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AF016FBA-C711-2D36-1644-7EF1958B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711" y="0"/>
            <a:ext cx="3268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34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988A-3D8F-C58A-0F68-5C8F6A73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öhne"/>
              </a:rPr>
              <a:t>Add Cards Screen</a:t>
            </a:r>
          </a:p>
        </p:txBody>
      </p:sp>
      <p:pic>
        <p:nvPicPr>
          <p:cNvPr id="5" name="Content Placeholder 4" descr="A computer screen shot of a program cod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4764177-4915-C465-B56B-00C30C15C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256" y="1740058"/>
            <a:ext cx="5563744" cy="4762429"/>
          </a:xfr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6DA0382A-2423-6EF4-09C0-727670E37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01" y="0"/>
            <a:ext cx="325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85589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377</Words>
  <Application>Microsoft Macintosh PowerPoint</Application>
  <PresentationFormat>Widescreen</PresentationFormat>
  <Paragraphs>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Arial Nova Light</vt:lpstr>
      <vt:lpstr>Elephant</vt:lpstr>
      <vt:lpstr>Söhne</vt:lpstr>
      <vt:lpstr>Sunborn</vt:lpstr>
      <vt:lpstr>ModOverlayVTI</vt:lpstr>
      <vt:lpstr>Cashback Calculator App</vt:lpstr>
      <vt:lpstr>TABLE OF CONTENTS</vt:lpstr>
      <vt:lpstr>PowerPoint Presentation</vt:lpstr>
      <vt:lpstr>Project Architecture</vt:lpstr>
      <vt:lpstr>PowerPoint Presentation</vt:lpstr>
      <vt:lpstr>Login/Signup Screens</vt:lpstr>
      <vt:lpstr>Wallet Screen</vt:lpstr>
      <vt:lpstr>Issuer Screen</vt:lpstr>
      <vt:lpstr>Add Cards Screen</vt:lpstr>
      <vt:lpstr>Card Details Screen</vt:lpstr>
      <vt:lpstr>Category Screen</vt:lpstr>
      <vt:lpstr>Rewards Calculation Screen</vt:lpstr>
      <vt:lpstr>Authentication</vt:lpstr>
      <vt:lpstr>Realtime Database (for cards)</vt:lpstr>
      <vt:lpstr>Firestore (for user data)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Cashback Calculator App</dc:title>
  <dc:creator>Rakholiya, Yakshita Bharatbhai</dc:creator>
  <cp:lastModifiedBy>Rakholiya, Yakshita Bharatbhai</cp:lastModifiedBy>
  <cp:revision>5</cp:revision>
  <dcterms:created xsi:type="dcterms:W3CDTF">2023-12-12T14:54:16Z</dcterms:created>
  <dcterms:modified xsi:type="dcterms:W3CDTF">2023-12-13T15:28:09Z</dcterms:modified>
</cp:coreProperties>
</file>